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5" r:id="rId3"/>
    <p:sldId id="277" r:id="rId4"/>
    <p:sldId id="260" r:id="rId5"/>
    <p:sldId id="261" r:id="rId6"/>
    <p:sldId id="276" r:id="rId7"/>
    <p:sldId id="278" r:id="rId8"/>
    <p:sldId id="268" r:id="rId9"/>
    <p:sldId id="263" r:id="rId10"/>
    <p:sldId id="280" r:id="rId11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B1E61-30EE-4EAD-9FCB-7A67150BD86F}" type="datetimeFigureOut">
              <a:rPr lang="bg-BG" smtClean="0"/>
              <a:t>12.12.2018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B42AB-AA9A-4D05-9A1B-161B994EBA6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10528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41BA6-637E-491A-9E26-53DA6536174F}" type="datetimeFigureOut">
              <a:rPr lang="bg-BG" smtClean="0"/>
              <a:t>12.12.2018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1220A-3E2E-4992-A798-21A38DEFC5F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78353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1220A-3E2E-4992-A798-21A38DEFC5FD}" type="slidenum">
              <a:rPr lang="bg-BG" smtClean="0"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18913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bg-BG" altLang="bg-BG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7092CD-8668-40F2-ABE8-CB9DA956B555}" type="slidenum">
              <a:rPr lang="fr-FR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fr-F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12.12.2018 г.</a:t>
            </a:r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Народно събрание Комисия по здравеопазване Кръгла маса по проблемите на психичното здраве 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E537B-B74E-41D7-A25D-5B677E30006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81868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12.12.2018 г.</a:t>
            </a:r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Народно събрание Комисия по здравеопазване Кръгла маса по проблемите на психичното здраве 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E537B-B74E-41D7-A25D-5B677E30006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76715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12.12.2018 г.</a:t>
            </a:r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Народно събрание Комисия по здравеопазване Кръгла маса по проблемите на психичното здраве 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E537B-B74E-41D7-A25D-5B677E30006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46560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65990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3300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12.12.2018 г.</a:t>
            </a:r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Народно събрание Комисия по здравеопазване Кръгла маса по проблемите на психичното здраве 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E537B-B74E-41D7-A25D-5B677E30006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5933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12.12.2018 г.</a:t>
            </a:r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Народно събрание Комисия по здравеопазване Кръгла маса по проблемите на психичното здраве 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E537B-B74E-41D7-A25D-5B677E30006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49593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12.12.2018 г.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Народно събрание Комисия по здравеопазване Кръгла маса по проблемите на психичното здраве </a:t>
            </a: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E537B-B74E-41D7-A25D-5B677E30006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51721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12.12.2018 г.</a:t>
            </a:r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Народно събрание Комисия по здравеопазване Кръгла маса по проблемите на психичното здраве </a:t>
            </a:r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E537B-B74E-41D7-A25D-5B677E30006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0276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12.12.2018 г.</a:t>
            </a:r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Народно събрание Комисия по здравеопазване Кръгла маса по проблемите на психичното здраве </a:t>
            </a: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E537B-B74E-41D7-A25D-5B677E30006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33574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12.12.2018 г.</a:t>
            </a:r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Народно събрание Комисия по здравеопазване Кръгла маса по проблемите на психичното здраве </a:t>
            </a:r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E537B-B74E-41D7-A25D-5B677E30006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90924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12.12.2018 г.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Народно събрание Комисия по здравеопазване Кръгла маса по проблемите на психичното здраве </a:t>
            </a: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E537B-B74E-41D7-A25D-5B677E30006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6588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12.12.2018 г.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Народно събрание Комисия по здравеопазване Кръгла маса по проблемите на психичното здраве </a:t>
            </a: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E537B-B74E-41D7-A25D-5B677E30006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48283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bg-BG" smtClean="0"/>
              <a:t>12.12.2018 г.</a:t>
            </a:r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Народно събрание Комисия по здравеопазване Кръгла маса по проблемите на психичното здраве 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E537B-B74E-41D7-A25D-5B677E30006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3834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3" r:id="rId13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h.hinkov@ncpha.government.bg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dl.ncpha.government.b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Повишаване 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капацитета на специалистите от първичната </a:t>
            </a:r>
            <a:r>
              <a:rPr lang="bg-BG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извънболнична медицинска помощ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ранно откриване и превенция на психичноздравни 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проблеми</a:t>
            </a:r>
            <a:b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bg-BG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Доц. Христо Хинков</a:t>
            </a:r>
          </a:p>
          <a:p>
            <a:r>
              <a:rPr lang="bg-BG" dirty="0" smtClean="0"/>
              <a:t>НЦОЗА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2639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Благодаря за вниманието</a:t>
            </a:r>
            <a:b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hlinkClick r:id="rId2"/>
              </a:rPr>
              <a:t>h.hinkov@ncpha.government.bg</a:t>
            </a:r>
            <a:r>
              <a:rPr lang="en-US" sz="2000" dirty="0" smtClean="0"/>
              <a:t> </a:t>
            </a:r>
            <a:endParaRPr lang="bg-BG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67544" y="6309320"/>
            <a:ext cx="2133600" cy="365125"/>
          </a:xfrm>
        </p:spPr>
        <p:txBody>
          <a:bodyPr/>
          <a:lstStyle/>
          <a:p>
            <a:r>
              <a:rPr lang="bg-BG" dirty="0" smtClean="0"/>
              <a:t> </a:t>
            </a: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4881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Аргументи за обучение на специалисти от ПИМП по проблемите на психичното здраве </a:t>
            </a:r>
            <a:b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bg-B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bg-BG" dirty="0" smtClean="0"/>
              <a:t>Възможност за първична профилактика произтичаща от позицията на ОПЛ в системата на здравеопазването (пазач на входа на системата)</a:t>
            </a:r>
          </a:p>
          <a:p>
            <a:r>
              <a:rPr lang="bg-BG" dirty="0" smtClean="0"/>
              <a:t>Недостатъчна и неустойчива подготовка по психиатрична и психичноздравна проблематика</a:t>
            </a:r>
          </a:p>
          <a:p>
            <a:r>
              <a:rPr lang="bg-BG" dirty="0" smtClean="0"/>
              <a:t>Стигма и дискриминационно отношение на обществото към хората с психиатрични проблеми</a:t>
            </a:r>
          </a:p>
          <a:p>
            <a:r>
              <a:rPr lang="bg-BG" dirty="0" smtClean="0"/>
              <a:t>Възможност за проследяване на поведението и лечението след специализираната интервенция и работа със семейството</a:t>
            </a:r>
          </a:p>
          <a:p>
            <a:pPr marL="0" indent="0">
              <a:buNone/>
            </a:pPr>
            <a:endParaRPr lang="bg-BG" dirty="0" smtClean="0"/>
          </a:p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12.12.2018 г.</a:t>
            </a:r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Народно събрание Комисия по здравеопазване Кръгла маса по проблемите на психичното здраве 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0377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Пазач на входа на системата</a:t>
            </a:r>
            <a:endParaRPr lang="bg-B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От два до десет пъти повече са обърналите се към ОПЛ по повод психични проблеми в сравнение със специалист психиатър</a:t>
            </a:r>
          </a:p>
          <a:p>
            <a:r>
              <a:rPr lang="ru-RU" dirty="0"/>
              <a:t>Между 45% и 70% </a:t>
            </a:r>
            <a:r>
              <a:rPr lang="ru-RU" dirty="0" smtClean="0"/>
              <a:t>от </a:t>
            </a:r>
            <a:r>
              <a:rPr lang="ru-RU" dirty="0"/>
              <a:t>хората, извършили опит за самоубийство са посетили лекар от първичната здравна мрежа две седмици преди </a:t>
            </a:r>
            <a:r>
              <a:rPr lang="ru-RU" dirty="0" smtClean="0"/>
              <a:t>това</a:t>
            </a:r>
            <a:endParaRPr lang="bg-BG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12.12.2018 г.</a:t>
            </a:r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Народно събрание </a:t>
            </a:r>
          </a:p>
          <a:p>
            <a:r>
              <a:rPr lang="ru-RU" smtClean="0"/>
              <a:t>Комисия по здравеопазване Кръгла маса по проблемите на психичното здраве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49143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ZoneTexte 8"/>
          <p:cNvSpPr txBox="1">
            <a:spLocks noChangeArrowheads="1"/>
          </p:cNvSpPr>
          <p:nvPr/>
        </p:nvSpPr>
        <p:spPr bwMode="auto">
          <a:xfrm>
            <a:off x="201613" y="325438"/>
            <a:ext cx="5130800" cy="63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812800" indent="-8128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endParaRPr lang="ru-RU" altLang="bg-BG" sz="1600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altLang="bg-BG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</a:t>
            </a:r>
            <a:endParaRPr lang="en-US" altLang="bg-BG" sz="1600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graphicFrame>
        <p:nvGraphicFramePr>
          <p:cNvPr id="48131" name="Content Placeholder 6"/>
          <p:cNvGraphicFramePr>
            <a:graphicFrameLocks noGrp="1"/>
          </p:cNvGraphicFramePr>
          <p:nvPr>
            <p:ph type="pic" idx="1"/>
          </p:nvPr>
        </p:nvGraphicFramePr>
        <p:xfrm>
          <a:off x="481013" y="1558925"/>
          <a:ext cx="7694612" cy="442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r:id="rId5" imgW="7693819" imgH="4426080" progId="Excel.Chart.8">
                  <p:embed/>
                </p:oleObj>
              </mc:Choice>
              <mc:Fallback>
                <p:oleObj r:id="rId5" imgW="7693819" imgH="4426080" progId="Excel.Char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013" y="1558925"/>
                        <a:ext cx="7694612" cy="442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2" name="Text Placeholder 10"/>
          <p:cNvSpPr>
            <a:spLocks noGrp="1"/>
          </p:cNvSpPr>
          <p:nvPr>
            <p:ph type="body" sz="half" idx="2"/>
          </p:nvPr>
        </p:nvSpPr>
        <p:spPr bwMode="auto">
          <a:xfrm>
            <a:off x="428625" y="5972175"/>
            <a:ext cx="8135938" cy="2555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eaLnBrk="1" hangingPunct="1"/>
            <a:r>
              <a:rPr lang="ru-RU" altLang="bg-BG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Фиг. 1 </a:t>
            </a:r>
            <a:r>
              <a:rPr lang="ru-RU" altLang="bg-BG" sz="1000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Честота на търсене на лекарска помощ от хора страдащи от чести психични разстройства.</a:t>
            </a:r>
            <a:r>
              <a:rPr lang="en-US" altLang="bg-BG" sz="1000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*</a:t>
            </a:r>
            <a:endParaRPr lang="ru-RU" altLang="bg-BG" sz="1000" b="1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endParaRPr lang="en-US" altLang="bg-BG" sz="10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r>
              <a:rPr lang="en-US" altLang="bg-BG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*</a:t>
            </a:r>
            <a:r>
              <a:rPr lang="ru-RU" altLang="bg-BG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Зарков, З. и съавт. (2011) </a:t>
            </a:r>
            <a:r>
              <a:rPr lang="ru-RU" altLang="bg-BG" sz="1000" i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Дванадесетмесечно потребление на психично-здравни услуги в България.</a:t>
            </a:r>
            <a:r>
              <a:rPr lang="ru-RU" altLang="bg-BG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endParaRPr lang="en-US" altLang="bg-BG" sz="10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r>
              <a:rPr lang="en-US" altLang="bg-BG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altLang="bg-BG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"Социална Медицина", 1/2011г.:9-14</a:t>
            </a:r>
            <a:r>
              <a:rPr lang="en-US" altLang="bg-BG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eaLnBrk="1" hangingPunct="1"/>
            <a:endParaRPr lang="bg-BG" altLang="bg-BG" sz="10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1771650" y="1828800"/>
            <a:ext cx="809625" cy="11001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581275" y="1828800"/>
            <a:ext cx="1354138" cy="19669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581275" y="1828800"/>
            <a:ext cx="3749675" cy="18399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12.12.2018 г.</a:t>
            </a:r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9832" y="6165304"/>
            <a:ext cx="2895600" cy="365125"/>
          </a:xfrm>
        </p:spPr>
        <p:txBody>
          <a:bodyPr/>
          <a:lstStyle/>
          <a:p>
            <a:r>
              <a:rPr lang="ru-RU" dirty="0" smtClean="0"/>
              <a:t>Народно събрание </a:t>
            </a:r>
          </a:p>
          <a:p>
            <a:r>
              <a:rPr lang="ru-RU" dirty="0" smtClean="0"/>
              <a:t>Комисия по здравеопазване </a:t>
            </a:r>
          </a:p>
          <a:p>
            <a:r>
              <a:rPr lang="ru-RU" dirty="0" smtClean="0"/>
              <a:t>Кръгла маса по проблемите на психичното здраве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7792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ZoneTexte 8"/>
          <p:cNvSpPr txBox="1">
            <a:spLocks noChangeArrowheads="1"/>
          </p:cNvSpPr>
          <p:nvPr/>
        </p:nvSpPr>
        <p:spPr bwMode="auto">
          <a:xfrm>
            <a:off x="201613" y="325438"/>
            <a:ext cx="5130800" cy="63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812800" indent="-8128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endParaRPr lang="ru-RU" altLang="bg-BG" sz="1600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altLang="bg-BG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</a:t>
            </a:r>
            <a:endParaRPr lang="en-US" altLang="bg-BG" sz="1600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pic>
        <p:nvPicPr>
          <p:cNvPr id="49156" name="Picture 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09" r="13844"/>
          <a:stretch>
            <a:fillRect/>
          </a:stretch>
        </p:blipFill>
        <p:spPr bwMode="auto">
          <a:xfrm>
            <a:off x="520700" y="1562100"/>
            <a:ext cx="6757988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5" name="Text Placeholder 4"/>
          <p:cNvSpPr>
            <a:spLocks noGrp="1"/>
          </p:cNvSpPr>
          <p:nvPr>
            <p:ph type="body" sz="half" idx="2"/>
          </p:nvPr>
        </p:nvSpPr>
        <p:spPr bwMode="auto">
          <a:xfrm>
            <a:off x="612775" y="5676900"/>
            <a:ext cx="7419975" cy="495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eaLnBrk="1" hangingPunct="1"/>
            <a:r>
              <a:rPr lang="bg-BG" altLang="bg-BG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Фиг. 2 </a:t>
            </a:r>
            <a:r>
              <a:rPr lang="ru-RU" altLang="bg-BG" sz="1000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Годишна обращаемост по повод често психично разстройство в България.</a:t>
            </a:r>
            <a:r>
              <a:rPr lang="en-US" altLang="bg-BG" sz="1000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*</a:t>
            </a:r>
          </a:p>
          <a:p>
            <a:pPr eaLnBrk="1" hangingPunct="1"/>
            <a:endParaRPr lang="ru-RU" altLang="bg-BG" sz="1000" b="1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r>
              <a:rPr lang="en-US" altLang="bg-BG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*</a:t>
            </a:r>
            <a:r>
              <a:rPr lang="ru-RU" altLang="bg-BG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Зарков, З., М. Околийски</a:t>
            </a:r>
            <a:r>
              <a:rPr lang="en-US" altLang="bg-BG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altLang="bg-BG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(2012) </a:t>
            </a:r>
            <a:r>
              <a:rPr lang="ru-RU" altLang="bg-BG" sz="1000" i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Обращаемост към психичноздравни професионалисти в България. Резултати от епидемиологичното проучване ЕПИБУЛ 2003-2007</a:t>
            </a:r>
            <a:r>
              <a:rPr lang="ru-RU" altLang="bg-BG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"Рецептор", І/2012г.:18-24</a:t>
            </a:r>
            <a:endParaRPr lang="bg-BG" altLang="bg-BG" sz="10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12.12.2018 г.</a:t>
            </a:r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Народно събрание Комисия по здравеопазване Кръгла маса по проблемите на психичното здраве 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2117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Риск от усложнения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хронифициране на симптоматиката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както и фатален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изход</a:t>
            </a:r>
            <a:r>
              <a:rPr lang="ru-RU" sz="3200" dirty="0"/>
              <a:t/>
            </a:r>
            <a:br>
              <a:rPr lang="ru-RU" sz="3200" dirty="0"/>
            </a:br>
            <a:endParaRPr lang="bg-B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r>
              <a:rPr lang="ru-RU" sz="2800" dirty="0" smtClean="0"/>
              <a:t>66.8</a:t>
            </a:r>
            <a:r>
              <a:rPr lang="ru-RU" sz="2800" dirty="0"/>
              <a:t>%  от хората, които сериозно са обмисляли самоубийство, </a:t>
            </a:r>
            <a:r>
              <a:rPr lang="ru-RU" sz="2800" dirty="0" smtClean="0"/>
              <a:t>са имали данни </a:t>
            </a:r>
            <a:r>
              <a:rPr lang="ru-RU" sz="2800" dirty="0"/>
              <a:t>за психично </a:t>
            </a:r>
            <a:r>
              <a:rPr lang="ru-RU" sz="2800" dirty="0" smtClean="0"/>
              <a:t>разстройство</a:t>
            </a:r>
          </a:p>
          <a:p>
            <a:r>
              <a:rPr lang="ru-RU" sz="2800" dirty="0" smtClean="0"/>
              <a:t>40.3</a:t>
            </a:r>
            <a:r>
              <a:rPr lang="ru-RU" sz="2800" dirty="0"/>
              <a:t>% от хората с депресия са правили опит за </a:t>
            </a:r>
            <a:r>
              <a:rPr lang="ru-RU" sz="2800" dirty="0" smtClean="0"/>
              <a:t>самоубийство</a:t>
            </a:r>
          </a:p>
          <a:p>
            <a:pPr marL="0" indent="0">
              <a:buNone/>
            </a:pPr>
            <a:endParaRPr lang="ru-RU" dirty="0"/>
          </a:p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12.12.2018 г.</a:t>
            </a:r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Народно събрание Комисия по здравеопазване Кръгла маса по проблемите на психичното здраве 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5842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Недостатъчна и неустойчива подготовка по психиатрична и психичноздравна проблематика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bg-B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800" dirty="0"/>
              <a:t>Програмите за обучение в катедрите по ОМ трябва да </a:t>
            </a:r>
            <a:r>
              <a:rPr lang="bg-BG" sz="2800" dirty="0" smtClean="0"/>
              <a:t>засилят обучението по психиатрия </a:t>
            </a:r>
            <a:endParaRPr lang="bg-BG" sz="2800" dirty="0"/>
          </a:p>
          <a:p>
            <a:r>
              <a:rPr lang="bg-BG" sz="2800" dirty="0" smtClean="0"/>
              <a:t>Все още има ОПЛ без специалност</a:t>
            </a:r>
          </a:p>
          <a:p>
            <a:r>
              <a:rPr lang="bg-BG" sz="2800" dirty="0" smtClean="0"/>
              <a:t>Недостатъчно продължаващо обучение  </a:t>
            </a:r>
          </a:p>
          <a:p>
            <a:r>
              <a:rPr lang="bg-BG" sz="2800" dirty="0" smtClean="0"/>
              <a:t>Недостатъчно практически умения</a:t>
            </a:r>
          </a:p>
          <a:p>
            <a:r>
              <a:rPr lang="bg-BG" sz="2800" dirty="0" smtClean="0"/>
              <a:t>Недостатъчна подкрепа (професионална, специализирана, институционална)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12.12.2018 г.</a:t>
            </a:r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Народно събрание Комисия по здравеопазване Кръгла маса по проблемите на психичното здраве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74856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Проекти за обучение на ОПЛ по описаните проблеми </a:t>
            </a:r>
            <a:endParaRPr lang="bg-B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bg-BG" dirty="0" smtClean="0"/>
              <a:t>Българо-фламандски билатерален проект за обучение на  обучители в катедрите по ОМ за разпознаване на депресия и тревожност в общата практика</a:t>
            </a:r>
            <a:r>
              <a:rPr lang="ru-RU" dirty="0" smtClean="0"/>
              <a:t> (2007- 2009 г.)  </a:t>
            </a:r>
            <a:r>
              <a:rPr lang="bg-BG" dirty="0" smtClean="0"/>
              <a:t> </a:t>
            </a:r>
          </a:p>
          <a:p>
            <a:r>
              <a:rPr lang="bg-BG" dirty="0" smtClean="0"/>
              <a:t>Компонент 2 от Проект по Програма </a:t>
            </a:r>
            <a:r>
              <a:rPr lang="en-US" dirty="0" smtClean="0"/>
              <a:t>BG 07</a:t>
            </a:r>
            <a:r>
              <a:rPr lang="bg-BG" dirty="0" smtClean="0"/>
              <a:t> финансиран от Норвежки финансов механизъм 2014 – 2017 г. – обучение на 1200 ОПЛ по ранно откриване на депресия и тревожност и превенция на суициден риск</a:t>
            </a:r>
          </a:p>
          <a:p>
            <a:r>
              <a:rPr lang="bg-BG" dirty="0" smtClean="0"/>
              <a:t>Проект в сътрудничество със СЗО  за обучение на 100  души специалисти от първичната извънболнична помощ - ОПЛ, психолози и социални работници по проблемите на психичното здраве  (декември 2018 - февруари 2019 г.)    </a:t>
            </a:r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12.12.2018 г.</a:t>
            </a:r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Народно събрание Комисия по здравеопазване Кръгла маса по проблемите на психичното здраве 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6951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ZoneTexte 8"/>
          <p:cNvSpPr txBox="1">
            <a:spLocks noChangeArrowheads="1"/>
          </p:cNvSpPr>
          <p:nvPr/>
        </p:nvSpPr>
        <p:spPr bwMode="auto">
          <a:xfrm>
            <a:off x="201613" y="325438"/>
            <a:ext cx="5130800" cy="63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812800" indent="-8128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endParaRPr lang="ru-RU" altLang="bg-BG" sz="1600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altLang="bg-BG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</a:t>
            </a:r>
            <a:endParaRPr lang="en-US" altLang="bg-BG" sz="1600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068960"/>
            <a:ext cx="8229600" cy="4525963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charset="0"/>
              <a:buNone/>
              <a:defRPr/>
            </a:pPr>
            <a:endParaRPr lang="bg-BG" dirty="0" smtClean="0"/>
          </a:p>
          <a:p>
            <a:pPr marL="0" indent="0" algn="ctr" eaLnBrk="1" hangingPunct="1">
              <a:buNone/>
              <a:defRPr/>
            </a:pPr>
            <a:r>
              <a:rPr lang="bg-BG" sz="2800" dirty="0" smtClean="0"/>
              <a:t>Дистанционно (онлайн) обучение по ранно откриване на депресия и тревожност   (</a:t>
            </a:r>
            <a:r>
              <a:rPr lang="en-US" sz="2800" dirty="0">
                <a:hlinkClick r:id="rId2"/>
              </a:rPr>
              <a:t>http://</a:t>
            </a:r>
            <a:r>
              <a:rPr lang="en-US" sz="2800" dirty="0" smtClean="0">
                <a:hlinkClick r:id="rId2"/>
              </a:rPr>
              <a:t>dl.ncpha.government.bg</a:t>
            </a:r>
            <a:r>
              <a:rPr lang="bg-BG" sz="2800" dirty="0" smtClean="0"/>
              <a:t>)</a:t>
            </a:r>
          </a:p>
          <a:p>
            <a:pPr marL="514350" indent="-514350" eaLnBrk="1" hangingPunct="1">
              <a:buFont typeface="Arial" charset="0"/>
              <a:buAutoNum type="arabicParenR"/>
              <a:defRPr/>
            </a:pPr>
            <a:endParaRPr lang="bg-BG" dirty="0" smtClean="0"/>
          </a:p>
          <a:p>
            <a:pPr marL="0" indent="0" eaLnBrk="1" hangingPunct="1">
              <a:buNone/>
              <a:defRPr/>
            </a:pPr>
            <a:r>
              <a:rPr lang="bg-BG" dirty="0" smtClean="0">
                <a:solidFill>
                  <a:prstClr val="black"/>
                </a:solidFill>
              </a:rPr>
              <a:t> </a:t>
            </a:r>
            <a:endParaRPr lang="bg-BG" dirty="0">
              <a:solidFill>
                <a:prstClr val="black"/>
              </a:solidFill>
            </a:endParaRPr>
          </a:p>
          <a:p>
            <a:pPr marL="514350" indent="-514350" eaLnBrk="1" hangingPunct="1">
              <a:buFont typeface="Arial" charset="0"/>
              <a:buAutoNum type="arabicParenR"/>
              <a:defRPr/>
            </a:pPr>
            <a:endParaRPr lang="bg-BG" dirty="0" smtClean="0"/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bg-BG" dirty="0" smtClean="0">
                <a:hlinkClick r:id="rId2"/>
              </a:rPr>
              <a:t> </a:t>
            </a:r>
            <a:endParaRPr lang="bg-BG" dirty="0" smtClean="0"/>
          </a:p>
          <a:p>
            <a:pPr marL="0" indent="0" algn="ctr" eaLnBrk="1" hangingPunct="1">
              <a:buFont typeface="Arial" charset="0"/>
              <a:buNone/>
              <a:defRPr/>
            </a:pPr>
            <a:endParaRPr lang="bg-BG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6524" y="764704"/>
            <a:ext cx="3350662" cy="271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12.12.2018 г.</a:t>
            </a:r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Народно събрание Комисия по здравеопазване Кръгла маса по проблемите на психичното здраве 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8987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521</Words>
  <Application>Microsoft Office PowerPoint</Application>
  <PresentationFormat>On-screen Show (4:3)</PresentationFormat>
  <Paragraphs>68</Paragraphs>
  <Slides>10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Microsoft Excel Chart</vt:lpstr>
      <vt:lpstr>   Повишаване на капацитета на специалистите от първичната извънболнична медицинска помощ за ранно откриване и превенция на психичноздравни проблеми </vt:lpstr>
      <vt:lpstr>  Аргументи за обучение на специалисти от ПИМП по проблемите на психичното здраве   </vt:lpstr>
      <vt:lpstr>Пазач на входа на системата</vt:lpstr>
      <vt:lpstr>PowerPoint Presentation</vt:lpstr>
      <vt:lpstr>PowerPoint Presentation</vt:lpstr>
      <vt:lpstr>Риск от усложнения и хронифициране на симптоматиката както и фатален изход </vt:lpstr>
      <vt:lpstr>Недостатъчна и неустойчива подготовка по психиатрична и психичноздравна проблематика </vt:lpstr>
      <vt:lpstr>Проекти за обучение на ОПЛ по описаните проблеми </vt:lpstr>
      <vt:lpstr>PowerPoint Presentation</vt:lpstr>
      <vt:lpstr>  Благодаря за вниманието   h.hinkov@ncpha.government.bg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Повишаване на капацитета на специалистите от първичната извънболнична медицинска помощ за ранно откриване и превенция на психичноздравни проблеми</dc:title>
  <dc:creator>Христо Хинков</dc:creator>
  <cp:lastModifiedBy>Христо Хинков</cp:lastModifiedBy>
  <cp:revision>12</cp:revision>
  <dcterms:created xsi:type="dcterms:W3CDTF">2018-11-29T14:20:57Z</dcterms:created>
  <dcterms:modified xsi:type="dcterms:W3CDTF">2018-12-12T10:34:23Z</dcterms:modified>
</cp:coreProperties>
</file>